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9" r:id="rId3"/>
    <p:sldId id="280" r:id="rId4"/>
    <p:sldId id="284" r:id="rId5"/>
    <p:sldId id="286" r:id="rId6"/>
    <p:sldId id="282" r:id="rId7"/>
    <p:sldId id="287" r:id="rId8"/>
    <p:sldId id="281" r:id="rId9"/>
    <p:sldId id="291" r:id="rId10"/>
    <p:sldId id="283" r:id="rId11"/>
    <p:sldId id="268" r:id="rId1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pos="5400">
          <p15:clr>
            <a:srgbClr val="A4A3A4"/>
          </p15:clr>
        </p15:guide>
        <p15:guide id="4" pos="3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5"/>
    <p:restoredTop sz="76526"/>
  </p:normalViewPr>
  <p:slideViewPr>
    <p:cSldViewPr snapToGrid="0" snapToObjects="1">
      <p:cViewPr varScale="1">
        <p:scale>
          <a:sx n="191" d="100"/>
          <a:sy n="191" d="100"/>
        </p:scale>
        <p:origin x="352" y="-88"/>
      </p:cViewPr>
      <p:guideLst>
        <p:guide orient="horz"/>
        <p:guide/>
        <p:guide pos="5400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EB2E6-5F36-2B43-A70F-F2C82FC184E4}" type="datetimeFigureOut">
              <a:rPr lang="de-DE" smtClean="0"/>
              <a:t>22.10.20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75D8F-0D4B-C042-99E5-A2858FC8F9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34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sondavies.com/wordcloud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https://www.jasondavies.com/wordcloud/</a:t>
            </a:r>
            <a:endParaRPr lang="en-GB" dirty="0"/>
          </a:p>
          <a:p>
            <a:endParaRPr lang="en-GB" dirty="0"/>
          </a:p>
          <a:p>
            <a:r>
              <a:rPr lang="en-GB" dirty="0"/>
              <a:t>AWS</a:t>
            </a:r>
          </a:p>
          <a:p>
            <a:r>
              <a:rPr lang="en-GB" dirty="0"/>
              <a:t>AWS</a:t>
            </a:r>
          </a:p>
          <a:p>
            <a:r>
              <a:rPr lang="en-GB" dirty="0"/>
              <a:t>AWS</a:t>
            </a:r>
          </a:p>
          <a:p>
            <a:r>
              <a:rPr lang="en-GB" dirty="0"/>
              <a:t>AWS Theory</a:t>
            </a:r>
          </a:p>
          <a:p>
            <a:r>
              <a:rPr lang="en-GB" dirty="0"/>
              <a:t>Services - Container</a:t>
            </a:r>
          </a:p>
          <a:p>
            <a:r>
              <a:rPr lang="en-GB" dirty="0"/>
              <a:t>EKS</a:t>
            </a:r>
          </a:p>
          <a:p>
            <a:r>
              <a:rPr lang="en-GB" dirty="0"/>
              <a:t>ECR</a:t>
            </a:r>
          </a:p>
          <a:p>
            <a:r>
              <a:rPr lang="en-GB" dirty="0"/>
              <a:t>ECS</a:t>
            </a:r>
          </a:p>
          <a:p>
            <a:r>
              <a:rPr lang="en-GB" dirty="0" err="1"/>
              <a:t>Fargate</a:t>
            </a:r>
            <a:endParaRPr lang="en-GB" dirty="0"/>
          </a:p>
          <a:p>
            <a:r>
              <a:rPr lang="en-GB" dirty="0"/>
              <a:t>Services - Serverless</a:t>
            </a:r>
          </a:p>
          <a:p>
            <a:r>
              <a:rPr lang="en-GB" dirty="0"/>
              <a:t>Services - DevOps</a:t>
            </a:r>
          </a:p>
          <a:p>
            <a:r>
              <a:rPr lang="en-GB" dirty="0" err="1"/>
              <a:t>CodeCommit</a:t>
            </a:r>
            <a:endParaRPr lang="en-GB" dirty="0"/>
          </a:p>
          <a:p>
            <a:r>
              <a:rPr lang="en-GB" dirty="0" err="1"/>
              <a:t>CodeArtifact</a:t>
            </a:r>
            <a:endParaRPr lang="en-GB" dirty="0"/>
          </a:p>
          <a:p>
            <a:r>
              <a:rPr lang="en-GB" dirty="0" err="1"/>
              <a:t>CodeBuild</a:t>
            </a:r>
            <a:endParaRPr lang="en-GB" dirty="0"/>
          </a:p>
          <a:p>
            <a:r>
              <a:rPr lang="en-GB" dirty="0"/>
              <a:t>Build specification</a:t>
            </a:r>
          </a:p>
          <a:p>
            <a:r>
              <a:rPr lang="en-GB" dirty="0" err="1"/>
              <a:t>CodeDeploy</a:t>
            </a:r>
            <a:endParaRPr lang="en-GB" dirty="0"/>
          </a:p>
          <a:p>
            <a:r>
              <a:rPr lang="en-GB" dirty="0" err="1"/>
              <a:t>CodePipeline</a:t>
            </a:r>
            <a:endParaRPr lang="en-GB" dirty="0"/>
          </a:p>
          <a:p>
            <a:r>
              <a:rPr lang="en-GB" dirty="0"/>
              <a:t>Knowledge - IAM</a:t>
            </a:r>
          </a:p>
          <a:p>
            <a:r>
              <a:rPr lang="en-GB" dirty="0"/>
              <a:t>Principal</a:t>
            </a:r>
          </a:p>
          <a:p>
            <a:r>
              <a:rPr lang="en-GB" dirty="0"/>
              <a:t>Request</a:t>
            </a:r>
          </a:p>
          <a:p>
            <a:r>
              <a:rPr lang="en-GB" dirty="0"/>
              <a:t>Authentication</a:t>
            </a:r>
          </a:p>
          <a:p>
            <a:r>
              <a:rPr lang="en-GB" dirty="0"/>
              <a:t>Authorization</a:t>
            </a:r>
          </a:p>
          <a:p>
            <a:r>
              <a:rPr lang="en-GB" dirty="0"/>
              <a:t>Actions or Operations</a:t>
            </a:r>
          </a:p>
          <a:p>
            <a:r>
              <a:rPr lang="en-GB" dirty="0"/>
              <a:t>Resources</a:t>
            </a:r>
          </a:p>
          <a:p>
            <a:r>
              <a:rPr lang="en-GB" dirty="0"/>
              <a:t>Instance Profiles</a:t>
            </a:r>
          </a:p>
          <a:p>
            <a:r>
              <a:rPr lang="en-GB" dirty="0"/>
              <a:t>Access Management</a:t>
            </a:r>
          </a:p>
          <a:p>
            <a:r>
              <a:rPr lang="en-GB" dirty="0"/>
              <a:t>Security Token Service</a:t>
            </a:r>
          </a:p>
          <a:p>
            <a:r>
              <a:rPr lang="en-GB" dirty="0"/>
              <a:t>Temporary Security Credentials</a:t>
            </a:r>
          </a:p>
          <a:p>
            <a:r>
              <a:rPr lang="en-GB" dirty="0"/>
              <a:t>Want to know more?</a:t>
            </a:r>
          </a:p>
          <a:p>
            <a:r>
              <a:rPr lang="en-GB" dirty="0" err="1"/>
              <a:t>Misc</a:t>
            </a:r>
            <a:r>
              <a:rPr lang="en-GB" dirty="0"/>
              <a:t> Knowledge, Tools and Services</a:t>
            </a:r>
          </a:p>
          <a:p>
            <a:r>
              <a:rPr lang="en-GB" dirty="0"/>
              <a:t>CLIs</a:t>
            </a:r>
          </a:p>
          <a:p>
            <a:r>
              <a:rPr lang="en-GB" dirty="0"/>
              <a:t>Cloud9</a:t>
            </a:r>
          </a:p>
          <a:p>
            <a:r>
              <a:rPr lang="en-GB" dirty="0"/>
              <a:t>ARN</a:t>
            </a:r>
          </a:p>
          <a:p>
            <a:r>
              <a:rPr lang="en-GB" dirty="0"/>
              <a:t>KMS</a:t>
            </a:r>
          </a:p>
          <a:p>
            <a:r>
              <a:rPr lang="en-GB" dirty="0"/>
              <a:t>t3.small etc.</a:t>
            </a:r>
          </a:p>
          <a:p>
            <a:r>
              <a:rPr lang="en-GB" dirty="0"/>
              <a:t>Deep Links</a:t>
            </a:r>
          </a:p>
          <a:p>
            <a:endParaRPr lang="en-GB" dirty="0"/>
          </a:p>
          <a:p>
            <a:r>
              <a:rPr lang="en-GB" dirty="0"/>
              <a:t>Azure</a:t>
            </a:r>
          </a:p>
          <a:p>
            <a:r>
              <a:rPr lang="en-GB" dirty="0"/>
              <a:t>Azure</a:t>
            </a:r>
          </a:p>
          <a:p>
            <a:r>
              <a:rPr lang="en-GB" dirty="0"/>
              <a:t>Azure</a:t>
            </a:r>
          </a:p>
          <a:p>
            <a:r>
              <a:rPr lang="en-GB" dirty="0"/>
              <a:t>Services - Container</a:t>
            </a:r>
          </a:p>
          <a:p>
            <a:r>
              <a:rPr lang="en-GB" dirty="0"/>
              <a:t>AKS</a:t>
            </a:r>
          </a:p>
          <a:p>
            <a:r>
              <a:rPr lang="en-GB" dirty="0"/>
              <a:t>App Service</a:t>
            </a:r>
          </a:p>
          <a:p>
            <a:r>
              <a:rPr lang="en-GB" dirty="0"/>
              <a:t>Container Instances</a:t>
            </a:r>
          </a:p>
          <a:p>
            <a:r>
              <a:rPr lang="en-GB" dirty="0"/>
              <a:t>Service Fabric</a:t>
            </a:r>
          </a:p>
          <a:p>
            <a:r>
              <a:rPr lang="en-GB" dirty="0"/>
              <a:t>Container Registry</a:t>
            </a:r>
          </a:p>
          <a:p>
            <a:r>
              <a:rPr lang="en-GB" dirty="0"/>
              <a:t>Services - Serverless</a:t>
            </a:r>
          </a:p>
          <a:p>
            <a:r>
              <a:rPr lang="en-GB" dirty="0"/>
              <a:t>Functions</a:t>
            </a:r>
          </a:p>
          <a:p>
            <a:r>
              <a:rPr lang="en-GB" dirty="0"/>
              <a:t>Services - DevOps</a:t>
            </a:r>
          </a:p>
          <a:p>
            <a:r>
              <a:rPr lang="en-GB" dirty="0"/>
              <a:t>DevOps</a:t>
            </a:r>
          </a:p>
          <a:p>
            <a:r>
              <a:rPr lang="en-GB" dirty="0"/>
              <a:t>DevOps Organization</a:t>
            </a:r>
          </a:p>
          <a:p>
            <a:r>
              <a:rPr lang="en-GB" dirty="0"/>
              <a:t>Project</a:t>
            </a:r>
          </a:p>
          <a:p>
            <a:r>
              <a:rPr lang="en-GB" dirty="0"/>
              <a:t>Pipeline</a:t>
            </a:r>
          </a:p>
          <a:p>
            <a:r>
              <a:rPr lang="en-GB" dirty="0"/>
              <a:t>Continuous delivery</a:t>
            </a:r>
          </a:p>
          <a:p>
            <a:r>
              <a:rPr lang="en-GB" dirty="0"/>
              <a:t>Continuous integration</a:t>
            </a:r>
          </a:p>
          <a:p>
            <a:r>
              <a:rPr lang="en-GB" dirty="0"/>
              <a:t>Pipeline Definition</a:t>
            </a:r>
          </a:p>
          <a:p>
            <a:r>
              <a:rPr lang="en-GB" dirty="0" err="1"/>
              <a:t>Misc</a:t>
            </a:r>
            <a:r>
              <a:rPr lang="en-GB" dirty="0"/>
              <a:t> Knowledge, Tools and Services</a:t>
            </a:r>
          </a:p>
          <a:p>
            <a:r>
              <a:rPr lang="en-GB" dirty="0"/>
              <a:t>Cloud Shell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Personal Access Token</a:t>
            </a:r>
          </a:p>
          <a:p>
            <a:endParaRPr lang="en-GB" dirty="0"/>
          </a:p>
          <a:p>
            <a:r>
              <a:rPr lang="en-GB" dirty="0"/>
              <a:t>GCP</a:t>
            </a:r>
          </a:p>
          <a:p>
            <a:r>
              <a:rPr lang="en-GB" dirty="0"/>
              <a:t>GCP</a:t>
            </a:r>
          </a:p>
          <a:p>
            <a:r>
              <a:rPr lang="en-GB" dirty="0"/>
              <a:t>GCP</a:t>
            </a:r>
          </a:p>
          <a:p>
            <a:r>
              <a:rPr lang="en-GB" dirty="0"/>
              <a:t>Services - Containers</a:t>
            </a:r>
          </a:p>
          <a:p>
            <a:r>
              <a:rPr lang="en-GB" dirty="0"/>
              <a:t>The Google Way</a:t>
            </a:r>
          </a:p>
          <a:p>
            <a:r>
              <a:rPr lang="en-GB" dirty="0"/>
              <a:t>GKE</a:t>
            </a:r>
          </a:p>
          <a:p>
            <a:r>
              <a:rPr lang="en-GB" dirty="0"/>
              <a:t>Kubernetes Engine Features</a:t>
            </a:r>
          </a:p>
          <a:p>
            <a:r>
              <a:rPr lang="en-GB" dirty="0"/>
              <a:t>The Complete Container Solution</a:t>
            </a:r>
          </a:p>
          <a:p>
            <a:r>
              <a:rPr lang="en-GB" dirty="0"/>
              <a:t>Security</a:t>
            </a:r>
          </a:p>
          <a:p>
            <a:r>
              <a:rPr lang="en-GB" dirty="0"/>
              <a:t>Creating a Cluster</a:t>
            </a:r>
          </a:p>
          <a:p>
            <a:r>
              <a:rPr lang="en-GB" dirty="0"/>
              <a:t>GCR</a:t>
            </a:r>
          </a:p>
          <a:p>
            <a:r>
              <a:rPr lang="en-GB" dirty="0"/>
              <a:t>Container Analysis</a:t>
            </a:r>
          </a:p>
          <a:p>
            <a:r>
              <a:rPr lang="en-GB" dirty="0"/>
              <a:t>Services - Serverless</a:t>
            </a:r>
          </a:p>
          <a:p>
            <a:r>
              <a:rPr lang="en-GB" dirty="0"/>
              <a:t>Cloud Run</a:t>
            </a:r>
          </a:p>
          <a:p>
            <a:r>
              <a:rPr lang="en-GB" dirty="0"/>
              <a:t>App Engine</a:t>
            </a:r>
          </a:p>
          <a:p>
            <a:r>
              <a:rPr lang="en-GB" dirty="0"/>
              <a:t>Cloud Functions</a:t>
            </a:r>
          </a:p>
          <a:p>
            <a:r>
              <a:rPr lang="en-GB" dirty="0" err="1"/>
              <a:t>Knative</a:t>
            </a:r>
            <a:endParaRPr lang="en-GB" dirty="0"/>
          </a:p>
          <a:p>
            <a:r>
              <a:rPr lang="en-GB" dirty="0"/>
              <a:t>Services - DevOps</a:t>
            </a:r>
          </a:p>
          <a:p>
            <a:r>
              <a:rPr lang="en-GB" dirty="0"/>
              <a:t>Google Cloud resources</a:t>
            </a:r>
          </a:p>
          <a:p>
            <a:r>
              <a:rPr lang="en-GB" dirty="0"/>
              <a:t>Accessing resources through services</a:t>
            </a:r>
          </a:p>
          <a:p>
            <a:r>
              <a:rPr lang="en-GB" dirty="0"/>
              <a:t>Global, regional, and zonal resources</a:t>
            </a:r>
          </a:p>
          <a:p>
            <a:r>
              <a:rPr lang="en-GB" dirty="0"/>
              <a:t>Project</a:t>
            </a:r>
          </a:p>
          <a:p>
            <a:r>
              <a:rPr lang="en-GB" dirty="0"/>
              <a:t>Cloud Source Repository</a:t>
            </a:r>
          </a:p>
          <a:p>
            <a:r>
              <a:rPr lang="en-GB" dirty="0"/>
              <a:t>Cloud Build</a:t>
            </a:r>
          </a:p>
          <a:p>
            <a:r>
              <a:rPr lang="en-GB" dirty="0"/>
              <a:t>Cloud Builders</a:t>
            </a:r>
          </a:p>
          <a:p>
            <a:r>
              <a:rPr lang="en-GB" dirty="0"/>
              <a:t>Google-managed SSL certificate</a:t>
            </a:r>
          </a:p>
          <a:p>
            <a:r>
              <a:rPr lang="en-GB" dirty="0"/>
              <a:t>Build Trigger</a:t>
            </a:r>
          </a:p>
          <a:p>
            <a:r>
              <a:rPr lang="en-GB" dirty="0"/>
              <a:t>Build Specification</a:t>
            </a:r>
          </a:p>
          <a:p>
            <a:r>
              <a:rPr lang="en-GB" dirty="0" err="1"/>
              <a:t>Misc</a:t>
            </a:r>
            <a:r>
              <a:rPr lang="en-GB" dirty="0"/>
              <a:t> Knowledge, Tools and Services</a:t>
            </a:r>
          </a:p>
          <a:p>
            <a:r>
              <a:rPr lang="en-GB" dirty="0"/>
              <a:t>Cloud Shell</a:t>
            </a:r>
          </a:p>
          <a:p>
            <a:r>
              <a:rPr lang="en-GB" dirty="0"/>
              <a:t>Ingress</a:t>
            </a:r>
          </a:p>
          <a:p>
            <a:endParaRPr lang="en-GB" dirty="0"/>
          </a:p>
          <a:p>
            <a:r>
              <a:rPr lang="en-GB" dirty="0"/>
              <a:t>Container Control</a:t>
            </a:r>
          </a:p>
          <a:p>
            <a:r>
              <a:rPr lang="en-GB" dirty="0"/>
              <a:t>10 Miles View to Kubernetes Admission Controllers</a:t>
            </a:r>
          </a:p>
          <a:p>
            <a:r>
              <a:rPr lang="en-GB" dirty="0"/>
              <a:t>A closer look at Kubernetes Admission Controllers</a:t>
            </a:r>
          </a:p>
          <a:p>
            <a:r>
              <a:rPr lang="en-GB" dirty="0"/>
              <a:t>Why You Need Admission Controllers</a:t>
            </a:r>
          </a:p>
          <a:p>
            <a:r>
              <a:rPr lang="en-GB" dirty="0"/>
              <a:t>Security</a:t>
            </a:r>
          </a:p>
          <a:p>
            <a:r>
              <a:rPr lang="en-GB" dirty="0"/>
              <a:t>Governance</a:t>
            </a:r>
          </a:p>
          <a:p>
            <a:r>
              <a:rPr lang="en-GB" dirty="0"/>
              <a:t>Configuration management</a:t>
            </a:r>
          </a:p>
          <a:p>
            <a:r>
              <a:rPr lang="en-GB" dirty="0"/>
              <a:t>Let's get practical</a:t>
            </a:r>
          </a:p>
          <a:p>
            <a:r>
              <a:rPr lang="en-GB" dirty="0"/>
              <a:t>Cloud One Container Security</a:t>
            </a:r>
          </a:p>
          <a:p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75D8F-0D4B-C042-99E5-A2858FC8F9F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01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75D8F-0D4B-C042-99E5-A2858FC8F9F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562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Red = Not started or In Progress</a:t>
            </a:r>
          </a:p>
          <a:p>
            <a:r>
              <a:rPr lang="en-DE" dirty="0"/>
              <a:t>Green = Mostly Done or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75D8F-0D4B-C042-99E5-A2858FC8F9F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31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p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D933C-4AA9-EA42-A30E-06F2951B07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ACA528-3A85-EF49-8F81-EFB56D8E69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BB49DB-D03E-D940-996F-EA05C24442EA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194926-420A-6D48-977A-9EDF872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AE407-E17D-DE44-AF19-C0490E55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6C036-DD04-2F46-B515-5E77DDA1CD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23A6B2-FAA5-2F44-8EC5-CFEBDC1640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0C49D-D039-8840-98A6-B2B367A7F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D09465-6A26-4E43-A948-3E06C9EA26CF}"/>
              </a:ext>
            </a:extLst>
          </p:cNvPr>
          <p:cNvSpPr/>
          <p:nvPr/>
        </p:nvSpPr>
        <p:spPr>
          <a:xfrm>
            <a:off x="6570133" y="387011"/>
            <a:ext cx="1995122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Endpoint threats detected and blocked globally in 2018 by Trend Micro. 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Created with real data 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Stefanie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Posavec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CA" sz="700" b="1" i="0" dirty="0">
                <a:effectLst/>
              </a:rPr>
              <a:t> </a:t>
            </a:r>
            <a:endParaRPr lang="en-US" sz="700" b="1" i="0" dirty="0">
              <a:solidFill>
                <a:srgbClr val="CC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5802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566858-9B1D-2848-A31D-827F0ED59A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60E120-A24F-5B40-AACB-118B8C52C3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8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6629400" y="4167333"/>
            <a:ext cx="187452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Threats detected and blocked globally by </a:t>
            </a:r>
            <a:b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Trend Micro in 2018.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Daniel Beauchamp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379BE21-9EA4-E646-A5B5-BE957AFD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88AA2-11C6-464D-AD98-4D512699067E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588767-4A64-4441-A0FA-674F8473D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35B1ED-20A2-6144-8F6D-CE97EB64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F2077A-3B4C-B040-8D17-88E5FB246B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CFA286-6F9F-054D-B115-783F63E135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1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8B7D1-ECC5-0140-9ACC-52A59A2CB7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457200" y="4167333"/>
            <a:ext cx="2353733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Automated hybrid cloud workload protection via calls to Trend Micro APIs.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by Trend Micro threat researcher and artist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Jindrich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Karasek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66E91-7610-2E41-9CD5-D9A6B56D5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C86A0-AFF4-9B49-9A22-6EAA42C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C4285-5615-B74F-AF4E-A515727FDE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346217-28FA-B445-B08C-5E5DFDDA4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71255-1969-384D-84B3-AC99ADFB702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3780EC-72D4-ED41-B1AF-8BD720AAF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E4DEF-BE36-C642-944E-888CAD07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5EC18C-095F-C74D-AB17-E25A0B4480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B39EE-6AE4-804A-A6BD-6281E28D2BD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E24795-2299-6D42-ACED-90A4A2283688}"/>
              </a:ext>
            </a:extLst>
          </p:cNvPr>
          <p:cNvSpPr/>
          <p:nvPr/>
        </p:nvSpPr>
        <p:spPr>
          <a:xfrm>
            <a:off x="448424" y="4177244"/>
            <a:ext cx="186843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Unknown threats detected and stopped over time by Trend Micro.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Brendan Dawes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BCCED-3510-1947-8410-11A0DE156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4AFC2CF-5CDE-6042-A6BC-C70269AC70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FF7F60-504E-984A-834C-1558EDE914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34A750-8617-C043-8509-80418E6CC8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7ED5BDA-5FB4-E14A-87ED-6167A7AFAF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CD9B8-5AFB-2B4D-BA95-DF19C8A37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‹Nr.›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9302AA-1B41-004D-93AD-4F7A5464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3088" y="206375"/>
            <a:ext cx="800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3088" y="898525"/>
            <a:ext cx="8004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46" r:id="rId2"/>
    <p:sldLayoutId id="2147483835" r:id="rId3"/>
    <p:sldLayoutId id="2147483836" r:id="rId4"/>
    <p:sldLayoutId id="2147483853" r:id="rId5"/>
    <p:sldLayoutId id="2147483854" r:id="rId6"/>
    <p:sldLayoutId id="2147483841" r:id="rId7"/>
    <p:sldLayoutId id="2147483829" r:id="rId8"/>
    <p:sldLayoutId id="2147483848" r:id="rId9"/>
    <p:sldLayoutId id="2147483849" r:id="rId10"/>
    <p:sldLayoutId id="2147483837" r:id="rId11"/>
    <p:sldLayoutId id="2147483839" r:id="rId12"/>
    <p:sldLayoutId id="2147483840" r:id="rId13"/>
    <p:sldLayoutId id="2147483847" r:id="rId14"/>
    <p:sldLayoutId id="2147483850" r:id="rId15"/>
    <p:sldLayoutId id="2147483851" r:id="rId16"/>
    <p:sldLayoutId id="2147483852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A8C4E-65D1-374F-A4B9-38069D941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6000"/>
            <a:ext cx="4697361" cy="2923044"/>
          </a:xfrm>
        </p:spPr>
        <p:txBody>
          <a:bodyPr/>
          <a:lstStyle/>
          <a:p>
            <a:r>
              <a:rPr lang="de-DE" dirty="0" err="1"/>
              <a:t>DevOps</a:t>
            </a:r>
            <a:r>
              <a:rPr lang="de-DE"/>
              <a:t> Intermediate Training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323623-ADF7-574A-9FE7-B4CEF6628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Markus Winkler</a:t>
            </a:r>
          </a:p>
          <a:p>
            <a:r>
              <a:rPr lang="de-DE" dirty="0"/>
              <a:t>Cloud &amp;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Architect</a:t>
            </a:r>
            <a:r>
              <a:rPr lang="de-DE" dirty="0"/>
              <a:t>, 10/27/2020</a:t>
            </a:r>
          </a:p>
        </p:txBody>
      </p:sp>
    </p:spTree>
    <p:extLst>
      <p:ext uri="{BB962C8B-B14F-4D97-AF65-F5344CB8AC3E}">
        <p14:creationId xmlns:p14="http://schemas.microsoft.com/office/powerpoint/2010/main" val="17834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A5EB-A4A2-8F43-87C1-2628A56E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D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D22FF0-8C06-3C47-B05D-481BD5CA4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578014"/>
              </p:ext>
            </p:extLst>
          </p:nvPr>
        </p:nvGraphicFramePr>
        <p:xfrm>
          <a:off x="573088" y="1006475"/>
          <a:ext cx="8004177" cy="35356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994455">
                  <a:extLst>
                    <a:ext uri="{9D8B030D-6E8A-4147-A177-3AD203B41FA5}">
                      <a16:colId xmlns:a16="http://schemas.microsoft.com/office/drawing/2014/main" val="2993611431"/>
                    </a:ext>
                  </a:extLst>
                </a:gridCol>
                <a:gridCol w="2336574">
                  <a:extLst>
                    <a:ext uri="{9D8B030D-6E8A-4147-A177-3AD203B41FA5}">
                      <a16:colId xmlns:a16="http://schemas.microsoft.com/office/drawing/2014/main" val="4253929903"/>
                    </a:ext>
                  </a:extLst>
                </a:gridCol>
                <a:gridCol w="2336574">
                  <a:extLst>
                    <a:ext uri="{9D8B030D-6E8A-4147-A177-3AD203B41FA5}">
                      <a16:colId xmlns:a16="http://schemas.microsoft.com/office/drawing/2014/main" val="3809042529"/>
                    </a:ext>
                  </a:extLst>
                </a:gridCol>
                <a:gridCol w="2336574">
                  <a:extLst>
                    <a:ext uri="{9D8B030D-6E8A-4147-A177-3AD203B41FA5}">
                      <a16:colId xmlns:a16="http://schemas.microsoft.com/office/drawing/2014/main" val="337697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Day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Day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Day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9am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C1 Conformity</a:t>
                      </a:r>
                      <a:br>
                        <a:rPr lang="en-DE" sz="2400" dirty="0"/>
                      </a:br>
                      <a:r>
                        <a:rPr lang="en-DE" sz="1600" dirty="0">
                          <a:solidFill>
                            <a:schemeClr val="accent6"/>
                          </a:solidFill>
                        </a:rPr>
                        <a:t>Demoing</a:t>
                      </a:r>
                      <a:endParaRPr lang="en-DE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C1 Application Security</a:t>
                      </a:r>
                    </a:p>
                    <a:p>
                      <a:r>
                        <a:rPr lang="en-DE" sz="1600">
                          <a:solidFill>
                            <a:schemeClr val="accent6"/>
                          </a:solidFill>
                        </a:rPr>
                        <a:t>Demoing Serverless</a:t>
                      </a:r>
                      <a:r>
                        <a:rPr lang="de-DE" sz="1600" dirty="0">
                          <a:solidFill>
                            <a:schemeClr val="accent6"/>
                          </a:solidFill>
                        </a:rPr>
                        <a:t> Apps</a:t>
                      </a:r>
                      <a:endParaRPr lang="en-DE" sz="16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MOADSD-NG</a:t>
                      </a:r>
                    </a:p>
                    <a:p>
                      <a:r>
                        <a:rPr lang="en-DE" sz="1600" dirty="0">
                          <a:solidFill>
                            <a:schemeClr val="accent6"/>
                          </a:solidFill>
                        </a:rPr>
                        <a:t>Use-Cases and Best Practices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43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10:15am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C1 File Storage Security</a:t>
                      </a:r>
                    </a:p>
                    <a:p>
                      <a:r>
                        <a:rPr lang="en-DE" sz="1600" dirty="0">
                          <a:solidFill>
                            <a:schemeClr val="accent6"/>
                          </a:solidFill>
                        </a:rPr>
                        <a:t>Demoing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C1 Container Control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Admission-Controllers </a:t>
                      </a:r>
                      <a:r>
                        <a:rPr lang="en-DE" sz="16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and Demoing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/>
                        <a:t>C1 </a:t>
                      </a:r>
                      <a:r>
                        <a:rPr lang="de-DE" sz="2000" dirty="0"/>
                        <a:t>Smart Check</a:t>
                      </a:r>
                      <a:endParaRPr lang="en-DE" sz="2000" dirty="0"/>
                    </a:p>
                    <a:p>
                      <a:r>
                        <a:rPr lang="en-DE" sz="1600" dirty="0">
                          <a:solidFill>
                            <a:schemeClr val="accent6"/>
                          </a:solidFill>
                        </a:rPr>
                        <a:t>Reporting, </a:t>
                      </a:r>
                      <a:r>
                        <a:rPr lang="en-DE" sz="1600">
                          <a:solidFill>
                            <a:schemeClr val="accent6"/>
                          </a:solidFill>
                        </a:rPr>
                        <a:t>Deployment Scripts</a:t>
                      </a:r>
                      <a:endParaRPr lang="en-DE" sz="16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47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11:30am open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000" dirty="0"/>
                        <a:t>CI/CD w/ </a:t>
                      </a:r>
                      <a:br>
                        <a:rPr lang="en-DE" sz="2000" dirty="0"/>
                      </a:br>
                      <a:r>
                        <a:rPr lang="en-DE" sz="2000" dirty="0">
                          <a:solidFill>
                            <a:schemeClr val="accent6"/>
                          </a:solidFill>
                        </a:rPr>
                        <a:t>AWS CodePipeline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>
                          <a:solidFill>
                            <a:schemeClr val="accent6"/>
                          </a:solidFill>
                        </a:rPr>
                        <a:t>&amp; Demoing Application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000" dirty="0"/>
                        <a:t>CI/CD w/ </a:t>
                      </a:r>
                      <a:br>
                        <a:rPr lang="en-DE" sz="2000" dirty="0"/>
                      </a:br>
                      <a:r>
                        <a:rPr lang="en-DE" sz="2000" dirty="0">
                          <a:solidFill>
                            <a:schemeClr val="accent6"/>
                          </a:solidFill>
                        </a:rPr>
                        <a:t>Azure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000" dirty="0"/>
                        <a:t>CI/CD w/ </a:t>
                      </a:r>
                      <a:br>
                        <a:rPr lang="en-DE" sz="2000" dirty="0"/>
                      </a:br>
                      <a:r>
                        <a:rPr lang="en-DE" sz="20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GCP Cloud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201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7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2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6E74-91CD-4B49-9854-782F1580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First, let’s recap what we did in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9D9F-94DD-AF49-AE03-75FD3D45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We started with atoms and did build more and more complex molecules </a:t>
            </a:r>
            <a:r>
              <a:rPr lang="en-DE" dirty="0">
                <a:sym typeface="Wingdings" pitchFamily="2" charset="2"/>
              </a:rPr>
              <a:t></a:t>
            </a:r>
            <a:endParaRPr lang="en-DE" dirty="0"/>
          </a:p>
          <a:p>
            <a:r>
              <a:rPr lang="en-GB" dirty="0"/>
              <a:t>We covered quite a few technologies</a:t>
            </a:r>
          </a:p>
          <a:p>
            <a:pPr lvl="1"/>
            <a:r>
              <a:rPr lang="en-DE" dirty="0"/>
              <a:t>RESTful APIs, JSON, YAML, Python, Ansible, Docker, K8s, Registries, Git, Jenkins, GitLab and MOADSD-NG</a:t>
            </a:r>
          </a:p>
          <a:p>
            <a:r>
              <a:rPr lang="en-DE" dirty="0"/>
              <a:t>Ansible </a:t>
            </a:r>
            <a:r>
              <a:rPr lang="en-DE" dirty="0">
                <a:sym typeface="Wingdings" pitchFamily="2" charset="2"/>
              </a:rPr>
              <a:t> Kubernetes  CI/CD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23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83418-0E3F-A346-85F8-EB9CC989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9BA5-C286-2B42-923F-AA3F30C1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 algn="ctr">
              <a:buNone/>
            </a:pPr>
            <a:r>
              <a:rPr lang="en-DE" dirty="0"/>
              <a:t>What are we going to do with this</a:t>
            </a:r>
            <a:br>
              <a:rPr lang="en-DE" dirty="0"/>
            </a:br>
            <a:r>
              <a:rPr lang="en-DE" dirty="0"/>
              <a:t>profound knowledge?</a:t>
            </a:r>
          </a:p>
        </p:txBody>
      </p:sp>
    </p:spTree>
    <p:extLst>
      <p:ext uri="{BB962C8B-B14F-4D97-AF65-F5344CB8AC3E}">
        <p14:creationId xmlns:p14="http://schemas.microsoft.com/office/powerpoint/2010/main" val="3625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83418-0E3F-A346-85F8-EB9CC989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9BA5-C286-2B42-923F-AA3F30C1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 algn="ctr">
              <a:buNone/>
            </a:pPr>
            <a:r>
              <a:rPr lang="en-GB" dirty="0"/>
              <a:t>W</a:t>
            </a:r>
            <a:r>
              <a:rPr lang="en-DE" dirty="0"/>
              <a:t>e create some more molecules!</a:t>
            </a:r>
          </a:p>
        </p:txBody>
      </p:sp>
    </p:spTree>
    <p:extLst>
      <p:ext uri="{BB962C8B-B14F-4D97-AF65-F5344CB8AC3E}">
        <p14:creationId xmlns:p14="http://schemas.microsoft.com/office/powerpoint/2010/main" val="202657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83418-0E3F-A346-85F8-EB9CC989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9BA5-C286-2B42-923F-AA3F30C1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 algn="ctr">
              <a:buNone/>
            </a:pPr>
            <a:r>
              <a:rPr lang="en-GB" dirty="0"/>
              <a:t>For that, …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38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E726-D078-B145-BAFB-AF517FA0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…we do need some more Atoms...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ABB3EF7-DDF5-8846-B2C7-47C14F12E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755" y="568537"/>
            <a:ext cx="7636489" cy="4772806"/>
          </a:xfrm>
        </p:spPr>
      </p:pic>
    </p:spTree>
    <p:extLst>
      <p:ext uri="{BB962C8B-B14F-4D97-AF65-F5344CB8AC3E}">
        <p14:creationId xmlns:p14="http://schemas.microsoft.com/office/powerpoint/2010/main" val="20721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83418-0E3F-A346-85F8-EB9CC989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9BA5-C286-2B42-923F-AA3F30C1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 algn="ctr">
              <a:buNone/>
            </a:pPr>
            <a:r>
              <a:rPr lang="en-GB" dirty="0"/>
              <a:t>… for being able to build the molecules.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3146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8928-9A96-484D-877E-875E68C6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A089-E513-EB46-88E4-91CB205F0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Pipelining in the             </a:t>
            </a:r>
            <a:r>
              <a:rPr lang="en-DE"/>
              <a:t>with C1</a:t>
            </a:r>
            <a:r>
              <a:rPr lang="de-DE" dirty="0"/>
              <a:t>SC</a:t>
            </a:r>
            <a:r>
              <a:rPr lang="en-DE"/>
              <a:t> </a:t>
            </a:r>
            <a:r>
              <a:rPr lang="en-DE" dirty="0"/>
              <a:t>and C1AS</a:t>
            </a:r>
          </a:p>
          <a:p>
            <a:pPr lvl="1"/>
            <a:r>
              <a:rPr lang="en-GB" dirty="0"/>
              <a:t>CI/CD with AWS </a:t>
            </a:r>
            <a:r>
              <a:rPr lang="en-GB" dirty="0" err="1"/>
              <a:t>CodePipeline</a:t>
            </a:r>
            <a:endParaRPr lang="en-GB" dirty="0"/>
          </a:p>
          <a:p>
            <a:pPr lvl="1"/>
            <a:r>
              <a:rPr lang="en-GB" dirty="0"/>
              <a:t>CI/CD with Azure Pipelines</a:t>
            </a:r>
          </a:p>
          <a:p>
            <a:pPr lvl="1"/>
            <a:r>
              <a:rPr lang="en-GB" dirty="0"/>
              <a:t>CI/CD with GCP Cloud Build</a:t>
            </a:r>
          </a:p>
          <a:p>
            <a:r>
              <a:rPr lang="en-GB" dirty="0"/>
              <a:t>Demoing C1 Application Security w/</a:t>
            </a:r>
          </a:p>
          <a:p>
            <a:pPr lvl="1"/>
            <a:r>
              <a:rPr lang="en-GB" dirty="0"/>
              <a:t>Containers and Serverless Applications</a:t>
            </a:r>
          </a:p>
          <a:p>
            <a:r>
              <a:rPr lang="en-GB" dirty="0"/>
              <a:t>Demoing C1 Conformity</a:t>
            </a:r>
          </a:p>
          <a:p>
            <a:r>
              <a:rPr lang="en-GB" dirty="0"/>
              <a:t>Demoing C1 File Storage Security</a:t>
            </a:r>
          </a:p>
          <a:p>
            <a:r>
              <a:rPr lang="en-GB" dirty="0"/>
              <a:t>Demoing C1 Smart Check</a:t>
            </a:r>
          </a:p>
          <a:p>
            <a:r>
              <a:rPr lang="en-GB" dirty="0"/>
              <a:t>Demoing C1 Container Control</a:t>
            </a:r>
          </a:p>
          <a:p>
            <a:r>
              <a:rPr lang="en-GB" dirty="0"/>
              <a:t>MOADSD-NG Use-Cases and Best Practices</a:t>
            </a:r>
          </a:p>
        </p:txBody>
      </p:sp>
      <p:pic>
        <p:nvPicPr>
          <p:cNvPr id="4" name="Picture 3" descr="Cloud--512x512-gray-rgb.png">
            <a:extLst>
              <a:ext uri="{FF2B5EF4-FFF2-40B4-BE49-F238E27FC236}">
                <a16:creationId xmlns:a16="http://schemas.microsoft.com/office/drawing/2014/main" id="{E96E9956-6855-444A-9D4F-5A3C6F7B0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51" y="903280"/>
            <a:ext cx="714126" cy="4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A5AF-14C2-DB40-AA39-46BE04E6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A21A-3C47-7D42-BD9B-98CBEC6E1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DE" dirty="0"/>
              <a:t>Have the following accounts:</a:t>
            </a:r>
          </a:p>
          <a:p>
            <a:pPr lvl="1"/>
            <a:r>
              <a:rPr lang="en-DE" dirty="0"/>
              <a:t>AWS</a:t>
            </a:r>
          </a:p>
          <a:p>
            <a:pPr lvl="1"/>
            <a:r>
              <a:rPr lang="en-DE" dirty="0"/>
              <a:t>GCP</a:t>
            </a:r>
          </a:p>
          <a:p>
            <a:pPr lvl="1"/>
            <a:r>
              <a:rPr lang="en-DE" dirty="0"/>
              <a:t>Azure</a:t>
            </a:r>
          </a:p>
          <a:p>
            <a:pPr lvl="1"/>
            <a:r>
              <a:rPr lang="en-DE" dirty="0"/>
              <a:t>CloudOne</a:t>
            </a:r>
          </a:p>
          <a:p>
            <a:pPr lvl="2"/>
            <a:r>
              <a:rPr lang="de-DE" dirty="0"/>
              <a:t>Smart Check</a:t>
            </a:r>
            <a:endParaRPr lang="en-DE" dirty="0"/>
          </a:p>
          <a:p>
            <a:pPr lvl="2"/>
            <a:r>
              <a:rPr lang="en-DE" dirty="0"/>
              <a:t>Application Security</a:t>
            </a:r>
          </a:p>
          <a:p>
            <a:pPr lvl="2"/>
            <a:r>
              <a:rPr lang="en-DE" dirty="0"/>
              <a:t>File Storage Security</a:t>
            </a:r>
          </a:p>
          <a:p>
            <a:pPr lvl="2"/>
            <a:r>
              <a:rPr lang="en-DE"/>
              <a:t>Conformity</a:t>
            </a:r>
            <a:endParaRPr lang="de-DE" dirty="0"/>
          </a:p>
          <a:p>
            <a:pPr lvl="2"/>
            <a:r>
              <a:rPr lang="de-DE" dirty="0"/>
              <a:t>Container Control</a:t>
            </a:r>
            <a:endParaRPr lang="en-DE" dirty="0"/>
          </a:p>
          <a:p>
            <a:r>
              <a:rPr lang="en-DE" dirty="0"/>
              <a:t>Knowledge of DevOps Foundation Training</a:t>
            </a:r>
          </a:p>
        </p:txBody>
      </p:sp>
    </p:spTree>
    <p:extLst>
      <p:ext uri="{BB962C8B-B14F-4D97-AF65-F5344CB8AC3E}">
        <p14:creationId xmlns:p14="http://schemas.microsoft.com/office/powerpoint/2010/main" val="82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M 2019 Design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 2019 Design" id="{85C7B7AD-4278-DD41-ADF8-B2E3200B5165}" vid="{047AFC45-977D-4F44-8803-B49842CEF55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 2019 Design</Template>
  <TotalTime>0</TotalTime>
  <Words>516</Words>
  <Application>Microsoft Macintosh PowerPoint</Application>
  <PresentationFormat>Bildschirmpräsentation (16:9)</PresentationFormat>
  <Paragraphs>176</Paragraphs>
  <Slides>11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Calibri</vt:lpstr>
      <vt:lpstr>TM 2019 Design</vt:lpstr>
      <vt:lpstr>DevOps Intermediate Training</vt:lpstr>
      <vt:lpstr>First, let’s recap what we did in V1</vt:lpstr>
      <vt:lpstr>PowerPoint-Präsentation</vt:lpstr>
      <vt:lpstr>PowerPoint-Präsentation</vt:lpstr>
      <vt:lpstr>PowerPoint-Präsentation</vt:lpstr>
      <vt:lpstr>…we do need some more Atoms...</vt:lpstr>
      <vt:lpstr>PowerPoint-Präsentation</vt:lpstr>
      <vt:lpstr>The Molecules</vt:lpstr>
      <vt:lpstr>Prerequisites</vt:lpstr>
      <vt:lpstr>Agenda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MOADDS-NG</dc:title>
  <dc:creator>Markus Winkler (SAL-DE)</dc:creator>
  <cp:lastModifiedBy>Microsoft Office User</cp:lastModifiedBy>
  <cp:revision>111</cp:revision>
  <cp:lastPrinted>2020-08-06T11:57:22Z</cp:lastPrinted>
  <dcterms:created xsi:type="dcterms:W3CDTF">2019-10-22T08:10:36Z</dcterms:created>
  <dcterms:modified xsi:type="dcterms:W3CDTF">2020-10-24T11:40:57Z</dcterms:modified>
</cp:coreProperties>
</file>